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4" r:id="rId3"/>
    <p:sldId id="268" r:id="rId4"/>
    <p:sldId id="271" r:id="rId5"/>
    <p:sldId id="272" r:id="rId6"/>
    <p:sldId id="274" r:id="rId7"/>
    <p:sldId id="283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2408AE-CD9A-676E-39B7-0A4FADDEC0B0}" name="Becky Thomas" initials="" userId="S::bthomas@cplusc.com::a6984ed0-e35d-420e-866b-a2a360251e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25AB6-E0A5-4B18-8E2A-0B72F86920BC}" v="84" dt="2024-09-23T18:44:07.236"/>
    <p1510:client id="{B4071852-A91F-41B6-AE1F-D01D59E6A30B}" v="301" dt="2024-09-22T20:52:14.483"/>
    <p1510:client id="{D081133D-4E15-4C49-A285-B3F5C831B5E9}" v="2" dt="2024-09-22T21:06:01.317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1"/>
    <p:restoredTop sz="83129"/>
  </p:normalViewPr>
  <p:slideViewPr>
    <p:cSldViewPr snapToGrid="0">
      <p:cViewPr varScale="1">
        <p:scale>
          <a:sx n="105" d="100"/>
          <a:sy n="105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Thomas" userId="W1nFGRN5f//Vu29ZGoT6YEniL/dPc9IfxTC6H3meaFU=" providerId="None" clId="Web-{A6A25AB6-E0A5-4B18-8E2A-0B72F86920BC}"/>
    <pc:docChg chg="addSld delSld modSld">
      <pc:chgData name="Becky Thomas" userId="W1nFGRN5f//Vu29ZGoT6YEniL/dPc9IfxTC6H3meaFU=" providerId="None" clId="Web-{A6A25AB6-E0A5-4B18-8E2A-0B72F86920BC}" dt="2024-09-23T18:44:07.236" v="82" actId="20577"/>
      <pc:docMkLst>
        <pc:docMk/>
      </pc:docMkLst>
      <pc:sldChg chg="del">
        <pc:chgData name="Becky Thomas" userId="W1nFGRN5f//Vu29ZGoT6YEniL/dPc9IfxTC6H3meaFU=" providerId="None" clId="Web-{A6A25AB6-E0A5-4B18-8E2A-0B72F86920BC}" dt="2024-09-23T18:41:07.746" v="3"/>
        <pc:sldMkLst>
          <pc:docMk/>
          <pc:sldMk cId="287888806" sldId="262"/>
        </pc:sldMkLst>
      </pc:sldChg>
      <pc:sldChg chg="del">
        <pc:chgData name="Becky Thomas" userId="W1nFGRN5f//Vu29ZGoT6YEniL/dPc9IfxTC6H3meaFU=" providerId="None" clId="Web-{A6A25AB6-E0A5-4B18-8E2A-0B72F86920BC}" dt="2024-09-23T18:40:34.198" v="0"/>
        <pc:sldMkLst>
          <pc:docMk/>
          <pc:sldMk cId="879793719" sldId="265"/>
        </pc:sldMkLst>
      </pc:sldChg>
      <pc:sldChg chg="del">
        <pc:chgData name="Becky Thomas" userId="W1nFGRN5f//Vu29ZGoT6YEniL/dPc9IfxTC6H3meaFU=" providerId="None" clId="Web-{A6A25AB6-E0A5-4B18-8E2A-0B72F86920BC}" dt="2024-09-23T18:40:36.776" v="1"/>
        <pc:sldMkLst>
          <pc:docMk/>
          <pc:sldMk cId="1029496400" sldId="273"/>
        </pc:sldMkLst>
      </pc:sldChg>
      <pc:sldChg chg="del">
        <pc:chgData name="Becky Thomas" userId="W1nFGRN5f//Vu29ZGoT6YEniL/dPc9IfxTC6H3meaFU=" providerId="None" clId="Web-{A6A25AB6-E0A5-4B18-8E2A-0B72F86920BC}" dt="2024-09-23T18:41:10.621" v="8"/>
        <pc:sldMkLst>
          <pc:docMk/>
          <pc:sldMk cId="1505230561" sldId="275"/>
        </pc:sldMkLst>
      </pc:sldChg>
      <pc:sldChg chg="del">
        <pc:chgData name="Becky Thomas" userId="W1nFGRN5f//Vu29ZGoT6YEniL/dPc9IfxTC6H3meaFU=" providerId="None" clId="Web-{A6A25AB6-E0A5-4B18-8E2A-0B72F86920BC}" dt="2024-09-23T18:41:08.386" v="4"/>
        <pc:sldMkLst>
          <pc:docMk/>
          <pc:sldMk cId="727394560" sldId="276"/>
        </pc:sldMkLst>
      </pc:sldChg>
      <pc:sldChg chg="del">
        <pc:chgData name="Becky Thomas" userId="W1nFGRN5f//Vu29ZGoT6YEniL/dPc9IfxTC6H3meaFU=" providerId="None" clId="Web-{A6A25AB6-E0A5-4B18-8E2A-0B72F86920BC}" dt="2024-09-23T18:41:08.402" v="5"/>
        <pc:sldMkLst>
          <pc:docMk/>
          <pc:sldMk cId="627825600" sldId="278"/>
        </pc:sldMkLst>
      </pc:sldChg>
      <pc:sldChg chg="del">
        <pc:chgData name="Becky Thomas" userId="W1nFGRN5f//Vu29ZGoT6YEniL/dPc9IfxTC6H3meaFU=" providerId="None" clId="Web-{A6A25AB6-E0A5-4B18-8E2A-0B72F86920BC}" dt="2024-09-23T18:41:09.433" v="6"/>
        <pc:sldMkLst>
          <pc:docMk/>
          <pc:sldMk cId="4007496457" sldId="280"/>
        </pc:sldMkLst>
      </pc:sldChg>
      <pc:sldChg chg="del">
        <pc:chgData name="Becky Thomas" userId="W1nFGRN5f//Vu29ZGoT6YEniL/dPc9IfxTC6H3meaFU=" providerId="None" clId="Web-{A6A25AB6-E0A5-4B18-8E2A-0B72F86920BC}" dt="2024-09-23T18:41:10.121" v="7"/>
        <pc:sldMkLst>
          <pc:docMk/>
          <pc:sldMk cId="767590853" sldId="281"/>
        </pc:sldMkLst>
      </pc:sldChg>
      <pc:sldChg chg="modSp add del">
        <pc:chgData name="Becky Thomas" userId="W1nFGRN5f//Vu29ZGoT6YEniL/dPc9IfxTC6H3meaFU=" providerId="None" clId="Web-{A6A25AB6-E0A5-4B18-8E2A-0B72F86920BC}" dt="2024-09-23T18:44:07.236" v="82" actId="20577"/>
        <pc:sldMkLst>
          <pc:docMk/>
          <pc:sldMk cId="3057832091" sldId="283"/>
        </pc:sldMkLst>
        <pc:spChg chg="mod">
          <ac:chgData name="Becky Thomas" userId="W1nFGRN5f//Vu29ZGoT6YEniL/dPc9IfxTC6H3meaFU=" providerId="None" clId="Web-{A6A25AB6-E0A5-4B18-8E2A-0B72F86920BC}" dt="2024-09-23T18:42:21.217" v="70" actId="20577"/>
          <ac:spMkLst>
            <pc:docMk/>
            <pc:sldMk cId="3057832091" sldId="283"/>
            <ac:spMk id="2" creationId="{248C8077-0B7D-2DAE-F633-A7E830497D57}"/>
          </ac:spMkLst>
        </pc:spChg>
        <pc:spChg chg="mod">
          <ac:chgData name="Becky Thomas" userId="W1nFGRN5f//Vu29ZGoT6YEniL/dPc9IfxTC6H3meaFU=" providerId="None" clId="Web-{A6A25AB6-E0A5-4B18-8E2A-0B72F86920BC}" dt="2024-09-23T18:44:07.236" v="82" actId="20577"/>
          <ac:spMkLst>
            <pc:docMk/>
            <pc:sldMk cId="3057832091" sldId="283"/>
            <ac:spMk id="3" creationId="{5B93B9E7-827F-9D67-DFA5-33CD93BF3783}"/>
          </ac:spMkLst>
        </pc:spChg>
      </pc:sldChg>
      <pc:sldChg chg="del">
        <pc:chgData name="Becky Thomas" userId="W1nFGRN5f//Vu29ZGoT6YEniL/dPc9IfxTC6H3meaFU=" providerId="None" clId="Web-{A6A25AB6-E0A5-4B18-8E2A-0B72F86920BC}" dt="2024-09-23T18:41:06.308" v="2"/>
        <pc:sldMkLst>
          <pc:docMk/>
          <pc:sldMk cId="1453838858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8CE-3EFB-3F42-99C6-74DB2AD9C71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AC61A-A0F2-B647-A6DF-636E16E8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9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AC61A-A0F2-B647-A6DF-636E16E86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Searchable database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of funding opportunities for tribes, public agencies, nonprofit, and businesses </a:t>
            </a:r>
            <a:endParaRPr lang="en-US" sz="1200" dirty="0">
              <a:solidFill>
                <a:schemeClr val="tx1"/>
              </a:solidFill>
              <a:ea typeface="Roboto"/>
              <a:cs typeface="Roboto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Links to applications and resources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to help you apply for grants, rebates, and other incentives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Email signups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to keep you in the loop about upcoming opportunities that are right for you</a:t>
            </a:r>
            <a:endParaRPr lang="en-US" sz="1200" dirty="0">
              <a:solidFill>
                <a:schemeClr val="tx1"/>
              </a:solidFill>
              <a:ea typeface="Roboto"/>
              <a:cs typeface="Robo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AC61A-A0F2-B647-A6DF-636E16E86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C7ACE0-64C7-CB52-AAC0-5484C8EBB800}"/>
              </a:ext>
            </a:extLst>
          </p:cNvPr>
          <p:cNvSpPr/>
          <p:nvPr userDrawn="1"/>
        </p:nvSpPr>
        <p:spPr>
          <a:xfrm>
            <a:off x="3529013" y="527550"/>
            <a:ext cx="8129587" cy="5802897"/>
          </a:xfrm>
          <a:prstGeom prst="roundRect">
            <a:avLst>
              <a:gd name="adj" fmla="val 129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D0551-6BD4-D4C0-97FF-69ED10636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7662" y="1038224"/>
            <a:ext cx="6915151" cy="2602720"/>
          </a:xfrm>
        </p:spPr>
        <p:txBody>
          <a:bodyPr anchor="ctr" anchorCtr="0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E352E-76F1-F744-BB21-FE865DB58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7662" y="3797591"/>
            <a:ext cx="6915151" cy="104742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45F05F-C26F-6193-0BB5-1C5F2044E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577" y="2227696"/>
            <a:ext cx="2673524" cy="24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8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31572-06BA-7844-8626-4C845AE1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FC7ACE0-64C7-CB52-AAC0-5484C8EBB800}"/>
              </a:ext>
            </a:extLst>
          </p:cNvPr>
          <p:cNvSpPr/>
          <p:nvPr userDrawn="1"/>
        </p:nvSpPr>
        <p:spPr>
          <a:xfrm>
            <a:off x="1066799" y="869364"/>
            <a:ext cx="10058400" cy="3474036"/>
          </a:xfrm>
          <a:prstGeom prst="roundRect">
            <a:avLst>
              <a:gd name="adj" fmla="val 129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D0551-6BD4-D4C0-97FF-69ED10636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282" y="1305022"/>
            <a:ext cx="9165434" cy="2602720"/>
          </a:xfrm>
        </p:spPr>
        <p:txBody>
          <a:bodyPr anchor="ctr" anchorCtr="0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45F05F-C26F-6193-0BB5-1C5F2044E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3974" y="4730358"/>
            <a:ext cx="1864051" cy="16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6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E391C8-60CE-40AD-D7FB-3C67960CC8C5}"/>
              </a:ext>
            </a:extLst>
          </p:cNvPr>
          <p:cNvSpPr/>
          <p:nvPr userDrawn="1"/>
        </p:nvSpPr>
        <p:spPr>
          <a:xfrm>
            <a:off x="1066800" y="1142998"/>
            <a:ext cx="10058400" cy="4572000"/>
          </a:xfrm>
          <a:prstGeom prst="roundRect">
            <a:avLst>
              <a:gd name="adj" fmla="val 129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53911-DFC9-7714-4E9C-DF02CD23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077" y="2002630"/>
            <a:ext cx="9121845" cy="2852737"/>
          </a:xfrm>
        </p:spPr>
        <p:txBody>
          <a:bodyPr anchor="ctr" anchorCtr="1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63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1E391C8-60CE-40AD-D7FB-3C67960CC8C5}"/>
              </a:ext>
            </a:extLst>
          </p:cNvPr>
          <p:cNvSpPr/>
          <p:nvPr userDrawn="1"/>
        </p:nvSpPr>
        <p:spPr>
          <a:xfrm>
            <a:off x="1066800" y="1142998"/>
            <a:ext cx="10058400" cy="4572000"/>
          </a:xfrm>
          <a:prstGeom prst="roundRect">
            <a:avLst>
              <a:gd name="adj" fmla="val 129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53911-DFC9-7714-4E9C-DF02CD23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077" y="2002630"/>
            <a:ext cx="9121845" cy="2852737"/>
          </a:xfrm>
        </p:spPr>
        <p:txBody>
          <a:bodyPr anchor="ctr" anchorCtr="1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69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22EDF31B-CDB5-3357-DAFA-4475180492BA}"/>
              </a:ext>
            </a:extLst>
          </p:cNvPr>
          <p:cNvSpPr/>
          <p:nvPr userDrawn="1"/>
        </p:nvSpPr>
        <p:spPr>
          <a:xfrm rot="10800000">
            <a:off x="509016" y="1161"/>
            <a:ext cx="11173968" cy="13255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8A32-1966-D29A-D742-EA89D3C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815"/>
            <a:ext cx="10515600" cy="110738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A575-EE71-BC76-3C5E-A49F53FC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411"/>
            <a:ext cx="10515600" cy="408914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5E57-DBCD-018D-D86F-46DEF552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9BC87D-B15C-72BC-A272-02CFBFE52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7" y="5913523"/>
            <a:ext cx="941350" cy="8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22EDF31B-CDB5-3357-DAFA-4475180492BA}"/>
              </a:ext>
            </a:extLst>
          </p:cNvPr>
          <p:cNvSpPr/>
          <p:nvPr userDrawn="1"/>
        </p:nvSpPr>
        <p:spPr>
          <a:xfrm rot="10800000">
            <a:off x="509016" y="1161"/>
            <a:ext cx="11173968" cy="13255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58A32-1966-D29A-D742-EA89D3C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815"/>
            <a:ext cx="10515600" cy="110738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A575-EE71-BC76-3C5E-A49F53FC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411"/>
            <a:ext cx="4929554" cy="40626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5E57-DBCD-018D-D86F-46DEF552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6A6CC8-4429-A34C-82F0-159398D52A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18384" y="1693411"/>
            <a:ext cx="4929554" cy="40626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A2E3C1-0F88-47FE-B6C3-BBCB37A54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7" y="5913523"/>
            <a:ext cx="941350" cy="8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6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E2E3-1D91-3ECC-C5D4-31BB43B3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64" y="472211"/>
            <a:ext cx="5274266" cy="1117456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EC8E6-11A8-20A9-F62E-F85B566D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65" y="2213264"/>
            <a:ext cx="5274266" cy="353439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D2F65-1BB6-EA06-A79C-26D495463C2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00092" y="683002"/>
            <a:ext cx="5057043" cy="5450678"/>
          </a:xfrm>
          <a:prstGeom prst="roundRect">
            <a:avLst>
              <a:gd name="adj" fmla="val 4848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C578C-D5D9-F9FB-0E28-160B565749BE}"/>
              </a:ext>
            </a:extLst>
          </p:cNvPr>
          <p:cNvCxnSpPr>
            <a:cxnSpLocks/>
          </p:cNvCxnSpPr>
          <p:nvPr userDrawn="1"/>
        </p:nvCxnSpPr>
        <p:spPr>
          <a:xfrm>
            <a:off x="545566" y="1857543"/>
            <a:ext cx="526356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10A08D5-A6A9-B26C-2A0D-07B252333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1673" y="290036"/>
            <a:ext cx="1340530" cy="65600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0A41F15-3381-FD3C-46D9-5703880E0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27" y="5913523"/>
            <a:ext cx="941350" cy="84596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B50F3C5-E97F-68A3-FA02-11D2AB9AF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1440575-A728-5E24-C83E-1C1988FE7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7" y="5913523"/>
            <a:ext cx="941350" cy="84596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DB1B76-6AFE-6C48-A86C-D988A14313D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738615" y="656499"/>
            <a:ext cx="2836901" cy="2607562"/>
          </a:xfrm>
          <a:prstGeom prst="snipRoundRect">
            <a:avLst>
              <a:gd name="adj1" fmla="val 12170"/>
              <a:gd name="adj2" fmla="val 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ADF1CB7-8B21-75B4-0FF5-ED50B10F738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 rot="16200000">
            <a:off x="5900449" y="3432105"/>
            <a:ext cx="2513235" cy="2836903"/>
          </a:xfrm>
          <a:prstGeom prst="snipRoundRect">
            <a:avLst>
              <a:gd name="adj1" fmla="val 12522"/>
              <a:gd name="adj2" fmla="val 0"/>
            </a:avLst>
          </a:prstGeom>
        </p:spPr>
        <p:txBody>
          <a:bodyPr vert="ver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2740065-6904-59F0-8DCE-A3204704655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 rot="5400000">
            <a:off x="7592906" y="2042946"/>
            <a:ext cx="5450678" cy="2677781"/>
          </a:xfrm>
          <a:prstGeom prst="round2SameRect">
            <a:avLst>
              <a:gd name="adj1" fmla="val 9302"/>
              <a:gd name="adj2" fmla="val 0"/>
            </a:avLst>
          </a:prstGeom>
        </p:spPr>
        <p:txBody>
          <a:bodyPr vert="vert27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A178043-D765-9AF9-6427-A0FE1EB5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63" y="472211"/>
            <a:ext cx="4651089" cy="1117456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7B804E1-BEEB-D952-D271-D05431CB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64" y="2213264"/>
            <a:ext cx="4651089" cy="353439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4E1EF2-E4BB-5BA0-C1DB-0ACC04457DBF}"/>
              </a:ext>
            </a:extLst>
          </p:cNvPr>
          <p:cNvCxnSpPr>
            <a:cxnSpLocks/>
          </p:cNvCxnSpPr>
          <p:nvPr userDrawn="1"/>
        </p:nvCxnSpPr>
        <p:spPr>
          <a:xfrm>
            <a:off x="545566" y="1857543"/>
            <a:ext cx="464038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69C1148-6E27-B06B-DA24-9AE5489323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08992A-8A82-3105-3627-F5383A5B8C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50319" y="271182"/>
            <a:ext cx="1340530" cy="65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6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A225F-D399-BC87-94A7-15DEB3D9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E32CBCFB-9FC5-CC9F-7BCC-D0328EA61C11}"/>
              </a:ext>
            </a:extLst>
          </p:cNvPr>
          <p:cNvSpPr/>
          <p:nvPr userDrawn="1"/>
        </p:nvSpPr>
        <p:spPr>
          <a:xfrm rot="10800000">
            <a:off x="509016" y="1161"/>
            <a:ext cx="11173968" cy="132556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04884D-B29E-8849-4014-2515FC54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815"/>
            <a:ext cx="10515600" cy="110738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A37D685-1E15-1B92-DAB2-3BC023CE3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7" y="5913523"/>
            <a:ext cx="941350" cy="8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5E14BF0-E0B8-AADD-E53E-B62BC0D2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815"/>
            <a:ext cx="10515600" cy="110738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A7D422-C28D-4FB8-2C41-E8F76F9C4C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7" y="5913523"/>
            <a:ext cx="941350" cy="8459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50129-F98E-4C51-44E7-F29BA5617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B9C85-93CE-7E1A-C9BB-E10D3CFF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D7B01-0FE5-C4BE-3B61-12DF27107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2EFA6-9EF9-6573-DAB8-EB6E9B840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783" y="62951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8F39051B-1133-824B-9707-2DBF47F17D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50" r:id="rId4"/>
    <p:sldLayoutId id="2147483669" r:id="rId5"/>
    <p:sldLayoutId id="2147483666" r:id="rId6"/>
    <p:sldLayoutId id="2147483664" r:id="rId7"/>
    <p:sldLayoutId id="2147483654" r:id="rId8"/>
    <p:sldLayoutId id="2147483671" r:id="rId9"/>
    <p:sldLayoutId id="2147483655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hub.wa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plusc.box.com/s/2zbvt6rs6vuhcbxbv05nwe78oza91no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limate.wa.gov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thomas@cplusc.com" TargetMode="External"/><Relationship Id="rId2" Type="http://schemas.openxmlformats.org/officeDocument/2006/relationships/hyperlink" Target="https://docs.google.com/forms/d/175KHC4oiQiHtdO4qPuHnOoQtG92sJtcR6J01Ee3JzpE/viewform?ts=66c504c8&amp;edit_requested=true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my.wheeless@commerce.wa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6378-98EE-D8B5-1D79-7FF6E6198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 fontScale="90000"/>
          </a:bodyPr>
          <a:lstStyle/>
          <a:p>
            <a:r>
              <a:rPr lang="en-US" dirty="0"/>
              <a:t>Washington’s portal to state and federal clean energy funds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3FF26-CE82-E9F8-2E38-F8789E36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Introducing FundHub.WA.gov — centralized, personalized access to climate and clean energy funding opportunities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604BC09-026B-67FF-B636-BEAE339F092D}"/>
              </a:ext>
            </a:extLst>
          </p:cNvPr>
          <p:cNvSpPr/>
          <p:nvPr/>
        </p:nvSpPr>
        <p:spPr>
          <a:xfrm>
            <a:off x="4157662" y="5105981"/>
            <a:ext cx="2716696" cy="557419"/>
          </a:xfrm>
          <a:prstGeom prst="roundRect">
            <a:avLst>
              <a:gd name="adj" fmla="val 288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73728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1EBD6-DB3D-741B-19F9-EDD65614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once-in-a-generation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07C3-447F-C140-0F1C-C7AC0A3A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011"/>
            <a:ext cx="10795000" cy="441528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More funding than ever before </a:t>
            </a:r>
            <a:r>
              <a:rPr lang="en-US" dirty="0"/>
              <a:t>for projects relating to energy efficiency, clean energy, and climate resiliency.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dirty="0"/>
              <a:t>New grants, incentives, and tax credits — for all types of people and orgs — </a:t>
            </a:r>
            <a:r>
              <a:rPr lang="en-US" sz="2400" dirty="0">
                <a:latin typeface="Montserrat" pitchFamily="2" charset="77"/>
              </a:rPr>
              <a:t>emerging from both federal laws (IRA, BIL, CHIPS) and the Washington state Climate Commitment Act (CCA). </a:t>
            </a:r>
            <a:endParaRPr lang="en-US" dirty="0">
              <a:solidFill>
                <a:schemeClr val="accent1"/>
              </a:solidFill>
              <a:latin typeface="Montserrat" pitchFamily="2" charset="77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  <a:latin typeface="Montserrat" pitchFamily="2" charset="77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Montserrat"/>
              </a:rPr>
              <a:t>Accessibility challenges </a:t>
            </a:r>
            <a:r>
              <a:rPr lang="en-US" dirty="0">
                <a:latin typeface="Montserrat"/>
              </a:rPr>
              <a:t>make it hard</a:t>
            </a:r>
            <a:r>
              <a:rPr lang="en-US" sz="2400" dirty="0">
                <a:latin typeface="Montserrat"/>
              </a:rPr>
              <a:t> to find out about funding</a:t>
            </a:r>
            <a:r>
              <a:rPr lang="en-US" dirty="0">
                <a:latin typeface="Montserrat"/>
              </a:rPr>
              <a:t>. </a:t>
            </a:r>
            <a:r>
              <a:rPr lang="en-US" sz="2400" dirty="0">
                <a:latin typeface="Montserrat"/>
              </a:rPr>
              <a:t>Washingtonians don’t know what funding they’re eligible for; organizational grant seekers must manually search, sort, and vet opportunities on their own.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  <a:latin typeface="Montserrat" pitchFamily="2" charset="77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  <a:latin typeface="Montserrat"/>
              </a:rPr>
              <a:t>A funding hub for Washington </a:t>
            </a:r>
            <a:r>
              <a:rPr lang="en-US" dirty="0">
                <a:latin typeface="Montserrat"/>
              </a:rPr>
              <a:t>was born in</a:t>
            </a:r>
            <a:r>
              <a:rPr lang="en-US" sz="2400" dirty="0">
                <a:latin typeface="Montserrat"/>
              </a:rPr>
              <a:t> 2024, </a:t>
            </a:r>
            <a:r>
              <a:rPr lang="en-US" dirty="0">
                <a:latin typeface="Montserrat"/>
              </a:rPr>
              <a:t>when </a:t>
            </a:r>
            <a:r>
              <a:rPr lang="en-US" sz="2400" dirty="0">
                <a:latin typeface="Montserrat"/>
              </a:rPr>
              <a:t>the Legislature directed the Department of Commerce to use CCA funds to create a centralized web portal for state and federal funding related to climate, clean energy, and clean technology.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20E31-65A7-6EB0-7857-E2AA0DC3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3EA96A-8209-E078-F3F5-4BADF6A9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Introducing FundHubWA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05ABF9-31C1-BC64-7859-6EAE86E1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65" y="2213264"/>
            <a:ext cx="5274266" cy="3920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searchable database at FundHub.WA.gov delivers relevant funding opportunities in just three clicks</a:t>
            </a:r>
          </a:p>
          <a:p>
            <a:r>
              <a:rPr lang="en-US" dirty="0"/>
              <a:t>Enter who you are and the type of funding you’re interested in to get personalized results</a:t>
            </a:r>
          </a:p>
          <a:p>
            <a:pPr lvl="1"/>
            <a:r>
              <a:rPr lang="en-US" dirty="0"/>
              <a:t>Filter by grant type, amount, application requirements and more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55544F8-2983-9418-E2B2-72813DE2850C}"/>
              </a:ext>
            </a:extLst>
          </p:cNvPr>
          <p:cNvPicPr>
            <a:picLocks noGrp="1"/>
          </p:cNvPicPr>
          <p:nvPr>
            <p:ph type="pic" idx="10"/>
          </p:nvPr>
        </p:nvPicPr>
        <p:blipFill rotWithShape="1">
          <a:blip r:embed="rId2"/>
          <a:srcRect t="12177" b="3711"/>
          <a:stretch/>
        </p:blipFill>
        <p:spPr>
          <a:xfrm>
            <a:off x="6600092" y="683002"/>
            <a:ext cx="5057043" cy="545067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81B9B-62EC-DE3A-DF89-B0C66FAD9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B10D36-B9A6-3353-C380-1D44B944CD8B}"/>
              </a:ext>
            </a:extLst>
          </p:cNvPr>
          <p:cNvSpPr/>
          <p:nvPr/>
        </p:nvSpPr>
        <p:spPr>
          <a:xfrm>
            <a:off x="1700001" y="5854970"/>
            <a:ext cx="3800457" cy="557419"/>
          </a:xfrm>
          <a:prstGeom prst="roundRect">
            <a:avLst>
              <a:gd name="adj" fmla="val 288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FUNDHUB.WA.GOV</a:t>
            </a:r>
            <a:endParaRPr lang="en-US" dirty="0">
              <a:solidFill>
                <a:schemeClr val="bg2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121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AB75-5CAA-6D56-7E14-AD186A28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 for: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BE221E-E490-5400-5363-8D672DFDF56F}"/>
              </a:ext>
            </a:extLst>
          </p:cNvPr>
          <p:cNvSpPr/>
          <p:nvPr/>
        </p:nvSpPr>
        <p:spPr>
          <a:xfrm>
            <a:off x="1377701" y="1338652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3BC215-0D0F-40CC-A9C6-2B3758B024F1}"/>
              </a:ext>
            </a:extLst>
          </p:cNvPr>
          <p:cNvSpPr/>
          <p:nvPr/>
        </p:nvSpPr>
        <p:spPr>
          <a:xfrm>
            <a:off x="1377701" y="4030558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4577D76-1ED6-BB01-3A0E-001847B3100E}"/>
              </a:ext>
            </a:extLst>
          </p:cNvPr>
          <p:cNvSpPr/>
          <p:nvPr/>
        </p:nvSpPr>
        <p:spPr>
          <a:xfrm>
            <a:off x="3923916" y="1338652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ED178CE-745C-EF76-E37F-17DDC4B13FA8}"/>
              </a:ext>
            </a:extLst>
          </p:cNvPr>
          <p:cNvSpPr/>
          <p:nvPr/>
        </p:nvSpPr>
        <p:spPr>
          <a:xfrm>
            <a:off x="3935727" y="4048443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175FDE-40A2-28FC-67B9-EC64A15B0AA8}"/>
              </a:ext>
            </a:extLst>
          </p:cNvPr>
          <p:cNvSpPr/>
          <p:nvPr/>
        </p:nvSpPr>
        <p:spPr>
          <a:xfrm>
            <a:off x="6470131" y="1338652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F04039-4467-5058-2162-91E4E274BA5E}"/>
              </a:ext>
            </a:extLst>
          </p:cNvPr>
          <p:cNvSpPr/>
          <p:nvPr/>
        </p:nvSpPr>
        <p:spPr>
          <a:xfrm>
            <a:off x="6493753" y="4030558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BE448-5D05-65FD-8B89-2438682C915F}"/>
              </a:ext>
            </a:extLst>
          </p:cNvPr>
          <p:cNvSpPr/>
          <p:nvPr/>
        </p:nvSpPr>
        <p:spPr>
          <a:xfrm>
            <a:off x="9016346" y="1338652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7F150C6-978D-8366-2D50-7A43C0BD4775}"/>
              </a:ext>
            </a:extLst>
          </p:cNvPr>
          <p:cNvSpPr/>
          <p:nvPr/>
        </p:nvSpPr>
        <p:spPr>
          <a:xfrm>
            <a:off x="9016346" y="4030558"/>
            <a:ext cx="1658134" cy="1658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40AABE-B36C-17CC-D626-B7C9F6280FDE}"/>
              </a:ext>
            </a:extLst>
          </p:cNvPr>
          <p:cNvSpPr txBox="1"/>
          <p:nvPr/>
        </p:nvSpPr>
        <p:spPr>
          <a:xfrm>
            <a:off x="1261371" y="3099924"/>
            <a:ext cx="189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D543E-128A-DFA2-3AE4-9A90AE8791C4}"/>
              </a:ext>
            </a:extLst>
          </p:cNvPr>
          <p:cNvSpPr txBox="1"/>
          <p:nvPr/>
        </p:nvSpPr>
        <p:spPr>
          <a:xfrm>
            <a:off x="3819397" y="3099924"/>
            <a:ext cx="189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Businesses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6854E0-82C2-2AF5-A9D3-66969F373C33}"/>
              </a:ext>
            </a:extLst>
          </p:cNvPr>
          <p:cNvSpPr txBox="1"/>
          <p:nvPr/>
        </p:nvSpPr>
        <p:spPr>
          <a:xfrm>
            <a:off x="6365710" y="3099924"/>
            <a:ext cx="189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81DA8-D097-7D82-13F2-E38433008BEA}"/>
              </a:ext>
            </a:extLst>
          </p:cNvPr>
          <p:cNvSpPr txBox="1"/>
          <p:nvPr/>
        </p:nvSpPr>
        <p:spPr>
          <a:xfrm>
            <a:off x="8900016" y="3099924"/>
            <a:ext cx="189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 Government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52FC6D-C325-41DF-0538-6A3CE45EE952}"/>
              </a:ext>
            </a:extLst>
          </p:cNvPr>
          <p:cNvSpPr txBox="1"/>
          <p:nvPr/>
        </p:nvSpPr>
        <p:spPr>
          <a:xfrm>
            <a:off x="1261371" y="5810369"/>
            <a:ext cx="189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Nonprofits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4F91E-1EFC-991D-DB41-BE846DB1A64B}"/>
              </a:ext>
            </a:extLst>
          </p:cNvPr>
          <p:cNvSpPr txBox="1"/>
          <p:nvPr/>
        </p:nvSpPr>
        <p:spPr>
          <a:xfrm>
            <a:off x="3795677" y="5810369"/>
            <a:ext cx="189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Public Agencies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D48EA-AB5F-F62E-49FF-A5F82244D757}"/>
              </a:ext>
            </a:extLst>
          </p:cNvPr>
          <p:cNvSpPr txBox="1"/>
          <p:nvPr/>
        </p:nvSpPr>
        <p:spPr>
          <a:xfrm>
            <a:off x="6365710" y="5810369"/>
            <a:ext cx="189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Tribes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25F71-DD1B-1097-BCA9-B2AB63C83B7E}"/>
              </a:ext>
            </a:extLst>
          </p:cNvPr>
          <p:cNvSpPr txBox="1"/>
          <p:nvPr/>
        </p:nvSpPr>
        <p:spPr>
          <a:xfrm>
            <a:off x="8900016" y="5810369"/>
            <a:ext cx="189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Utilities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5604D-7B50-189D-4507-CAF442D1C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A026F2E-9D8C-237E-E6D0-D18C64ED8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8836" y="1753604"/>
            <a:ext cx="811916" cy="8119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CBD0E8-E607-AB37-E678-6785E0D8A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81048" y="1793853"/>
            <a:ext cx="811916" cy="8119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5884F6-D288-0D68-6584-CFB84AD67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00810" y="1781661"/>
            <a:ext cx="811916" cy="8119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269F85-121A-3FE6-F115-038F401403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27263" y="1752091"/>
            <a:ext cx="811916" cy="8119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E992C3-4A2B-C17C-AFAC-346F86BD63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800810" y="4471552"/>
            <a:ext cx="811916" cy="8119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E6DD42-59A6-BEEE-5530-456DD6582C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358836" y="4421860"/>
            <a:ext cx="811916" cy="81191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B554535-E1C5-7568-1288-FC15C5F04D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916862" y="4413185"/>
            <a:ext cx="811916" cy="81191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B1C8330-B823-C022-0274-D03E89ABA0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439455" y="4444731"/>
            <a:ext cx="811916" cy="8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0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48E6-D76F-19AC-9816-8343D177B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7150-B8BB-C816-F46B-990B7644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you'll find on </a:t>
            </a:r>
            <a:r>
              <a:rPr lang="en-US" dirty="0" err="1"/>
              <a:t>FundHubWA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5F16-1AEE-367D-E72C-6B599B5D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Searchable database 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of funding opportunities for tribes, public agencies, nonprofit, and businesses </a:t>
            </a:r>
            <a:br>
              <a:rPr lang="en-US" dirty="0">
                <a:solidFill>
                  <a:schemeClr val="accent1"/>
                </a:solidFill>
                <a:latin typeface="Montserrat" pitchFamily="2" charset="77"/>
              </a:rPr>
            </a:br>
            <a:endParaRPr lang="en-US" dirty="0">
              <a:solidFill>
                <a:schemeClr val="accent1"/>
              </a:solidFill>
              <a:latin typeface="Montserrat" pitchFamily="2" charset="77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Links to applications and resources 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to help you apply for grants, rebates, and other incentives</a:t>
            </a:r>
            <a:endParaRPr lang="en-US" sz="2400" b="1" dirty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D8BC53-D334-989E-FA3D-7E52EE8EA7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Email signups 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to keep you in the loop about upcoming opportunities that are right for you</a:t>
            </a:r>
            <a:br>
              <a:rPr lang="en-US" dirty="0">
                <a:solidFill>
                  <a:schemeClr val="accent1"/>
                </a:solidFill>
                <a:latin typeface="Montserrat" pitchFamily="2" charset="77"/>
              </a:rPr>
            </a:br>
            <a:endParaRPr lang="en-US" dirty="0">
              <a:solidFill>
                <a:schemeClr val="accent1"/>
              </a:solidFill>
              <a:latin typeface="Montserrat" pitchFamily="2" charset="77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News and Resources 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section shows how funding gets utilized and promotes support resources for funding seekers</a:t>
            </a:r>
            <a:endParaRPr lang="en-US" sz="2400" b="1" dirty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E6F7E-0392-5BFC-CE61-65082699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0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9D68-9D0A-C33D-A1DA-8F143319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Funded by the Climate Commitment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E0DC-3EF8-FAAF-EA1C-01EC61B0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411"/>
            <a:ext cx="4929554" cy="40626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FundHubWA is supported with funding from Washington’s Climate Commitment Act. The CCA supports Washington’s climate action efforts by putting cap-and-invest dollars to work reducing climate pollution, creating jobs, and improving public health. Information about the CCA is available at </a:t>
            </a:r>
            <a:r>
              <a:rPr lang="en-US" dirty="0">
                <a:hlinkClick r:id="rId2"/>
              </a:rPr>
              <a:t>www.climate.wa.gov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09335-51FB-1424-544C-B9B0134C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green and black text&#10;&#10;Description automatically generated">
            <a:extLst>
              <a:ext uri="{FF2B5EF4-FFF2-40B4-BE49-F238E27FC236}">
                <a16:creationId xmlns:a16="http://schemas.microsoft.com/office/drawing/2014/main" id="{6C33DFC6-D9BD-6A7F-3725-0ED55908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55" y="2476859"/>
            <a:ext cx="4905196" cy="22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8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8077-0B7D-2DAE-F633-A7E83049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B9E7-827F-9D67-DFA5-33CD93BF3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2461"/>
            <a:ext cx="10673443" cy="4262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457200" indent="-457200"/>
            <a:r>
              <a:rPr lang="en-US" dirty="0"/>
              <a:t>Have relevant funding opportunities to add to </a:t>
            </a:r>
            <a:r>
              <a:rPr lang="en-US" dirty="0" err="1"/>
              <a:t>FundHubWA</a:t>
            </a:r>
            <a:r>
              <a:rPr lang="en-US" dirty="0"/>
              <a:t>? Fill out </a:t>
            </a:r>
            <a:r>
              <a:rPr lang="en-US" dirty="0">
                <a:hlinkClick r:id="rId2"/>
              </a:rPr>
              <a:t>this form</a:t>
            </a:r>
            <a:r>
              <a:rPr lang="en-US" dirty="0"/>
              <a:t> to get started. </a:t>
            </a:r>
          </a:p>
          <a:p>
            <a:pPr marL="457200" indent="-457200"/>
            <a:r>
              <a:rPr lang="en-US" dirty="0"/>
              <a:t>Contact Becky Thomas for marketing and communications support: </a:t>
            </a:r>
            <a:r>
              <a:rPr lang="en-US" dirty="0">
                <a:hlinkClick r:id="rId3"/>
              </a:rPr>
              <a:t>bthomas@cplusc.com</a:t>
            </a:r>
            <a:r>
              <a:rPr lang="en-US" dirty="0"/>
              <a:t> </a:t>
            </a:r>
            <a:endParaRPr lang="en-US"/>
          </a:p>
          <a:p>
            <a:pPr marL="457200" indent="-457200"/>
            <a:r>
              <a:rPr lang="en-US" dirty="0"/>
              <a:t>Contact Amy Wheeless for general questions about FundHubWA, funding opportunities, and state process: </a:t>
            </a:r>
            <a:r>
              <a:rPr lang="en-US" dirty="0">
                <a:ea typeface="+mn-lt"/>
                <a:cs typeface="+mn-lt"/>
                <a:hlinkClick r:id="rId4"/>
              </a:rPr>
              <a:t>amy.wheeless@commerce.wa.gov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endParaRPr lang="en-US" i="0" dirty="0">
              <a:solidFill>
                <a:srgbClr val="0A2738"/>
              </a:solidFill>
              <a:effectLst/>
              <a:latin typeface="Montserrat Regular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1170-B240-F093-0114-FABCA4A5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9051B-1133-824B-9707-2DBF47F17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86B5D4-04A4-E528-5ABA-3BEB154CD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77064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undHubWA">
      <a:dk1>
        <a:srgbClr val="000000"/>
      </a:dk1>
      <a:lt1>
        <a:srgbClr val="FFFFFF"/>
      </a:lt1>
      <a:dk2>
        <a:srgbClr val="0A2738"/>
      </a:dk2>
      <a:lt2>
        <a:srgbClr val="F1EFEC"/>
      </a:lt2>
      <a:accent1>
        <a:srgbClr val="027B5F"/>
      </a:accent1>
      <a:accent2>
        <a:srgbClr val="45AD85"/>
      </a:accent2>
      <a:accent3>
        <a:srgbClr val="EDAA49"/>
      </a:accent3>
      <a:accent4>
        <a:srgbClr val="DA7320"/>
      </a:accent4>
      <a:accent5>
        <a:srgbClr val="BF5600"/>
      </a:accent5>
      <a:accent6>
        <a:srgbClr val="EAE5DF"/>
      </a:accent6>
      <a:hlink>
        <a:srgbClr val="467886"/>
      </a:hlink>
      <a:folHlink>
        <a:srgbClr val="96607D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undHubWA-Intro-Partner Toolkit Training 092424 DRAFT" id="{4CD7900B-29AB-2E48-97B6-098623000A11}" vid="{D0F115AF-5436-464B-B0FC-449454F4EC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978</Words>
  <Application>Microsoft Office PowerPoint</Application>
  <PresentationFormat>Widescreen</PresentationFormat>
  <Paragraphs>112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Washington’s portal to state and federal clean energy funds</vt:lpstr>
      <vt:lpstr>A once-in-a-generation opportunity</vt:lpstr>
      <vt:lpstr>Introducing FundHubWA</vt:lpstr>
      <vt:lpstr>Funding opportunities for:</vt:lpstr>
      <vt:lpstr>What you'll find on FundHubWA</vt:lpstr>
      <vt:lpstr>Funded by the Climate Commitment Act</vt:lpstr>
      <vt:lpstr>Get Involved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Lovrovich</dc:creator>
  <cp:lastModifiedBy>Becky Thomas</cp:lastModifiedBy>
  <cp:revision>303</cp:revision>
  <dcterms:created xsi:type="dcterms:W3CDTF">2024-09-10T04:14:49Z</dcterms:created>
  <dcterms:modified xsi:type="dcterms:W3CDTF">2024-09-23T18:44:08Z</dcterms:modified>
</cp:coreProperties>
</file>